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16F00"/>
    <a:srgbClr val="4E5156"/>
    <a:srgbClr val="4C5356"/>
    <a:srgbClr val="EEEEEE"/>
    <a:srgbClr val="DDDDD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>
      <p:cViewPr varScale="1">
        <p:scale>
          <a:sx n="116" d="100"/>
          <a:sy n="116" d="100"/>
        </p:scale>
        <p:origin x="-211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BC69E2-323C-463D-AC6A-DF7114599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DF54FD8-ABE0-4C99-BE9B-CB0992F99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A7366346-FF8E-47D2-B563-7A320480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CD73578-3678-4534-87F0-30E0347F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E594EA3-74A9-4DF8-955E-4CE6163C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5317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A37F5B-1847-4918-AEE3-69DD2C8A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6712DD1-8073-4B16-8A41-D66898865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AB27D25-D515-4F31-B324-02217F05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5B4331B-CC6A-48A5-8798-B389F754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BBCE592-8E28-44A7-AF87-4E8D2B49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43502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FBB6844-D597-4B1B-B6C9-6195A5BE5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9C1A4B5-94D8-4724-B363-B55F17DCE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CDA2EAF-8503-4EB2-B216-EAE1562F5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5DAFD1C-C3DB-4A19-9C3D-943A35963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4F4F29C-900A-4573-A43C-086C4F81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5499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9C6F734-BC12-4043-BEEA-76197ABD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0BDB1E4-85BC-43A6-ADA4-0DA9462A5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CE2C29B-AD91-43C4-BFAB-B7BD9333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AF58356-0440-40BA-B607-303ABE24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D5B6521-E35C-4F57-9D3C-D5A0E2E1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4254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2311AA4-391F-4FC6-9159-925B2224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B3EFF1FE-2946-43C9-AF1C-CA66F957E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0AC9E5F-D7AB-4DC8-BC03-464CCED5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42336BC-5D17-427F-BB8C-4A46626C1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957CED4-706C-4C17-B866-C37E4135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7837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DA432B7-80FF-481C-9B76-FEDB2D24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8FEB205-6008-45C9-874B-87FACD327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5C3BF05-F1C2-4BA0-B71E-531890901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8C191AB-9056-42DE-973E-0F447EF8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9F6957E-A766-4CC0-AB9F-235A27B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50397D1-D687-462E-AEC0-D76A9B82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4719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8276BCF-1EB6-412F-B6C1-28BE0F17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05165AD-53A0-4742-BEC2-CA592E18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E56E90E3-4974-47E6-86E1-FB858F896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90471413-BFE5-48E3-843D-6FD50147C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8C57B953-6558-483E-A703-05BCBF741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8B697D06-97AC-4B4E-A787-17BE2723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509A729D-F5AF-4316-8871-79C6EA37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C854541-A8BD-4A8D-9779-DD15297F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4935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B3A5F4E-E333-49EC-BD79-79F35F11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59D252E9-C6F0-4050-BA26-6BC88D7E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65B6C56-3122-4C2A-8C37-B992DD7C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D8156B7B-0A3F-4861-A20C-A64CE481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5975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ED2AD37A-17BF-4191-8523-9FCB1B4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441F74C2-279F-43B3-9358-80B177E7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9C7173C-ADAA-4BFB-90B4-709E3C04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4672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4E7BD1-0A01-4A39-8D5C-BDCFDB40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936DB970-8E91-4696-9208-5A74D151F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52F2D923-344D-42FA-A03D-65114C917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4EBB5FE-1170-4D80-B95C-6D968532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D0ADB71-EE57-4D07-A722-9C6AA03B8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939E8A6-7166-42A6-868F-F37594898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4969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AF01A2-64CC-478B-911B-E56DF6A6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C7296D6B-69B6-4545-A43D-54D29B5A6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F4FFDB09-6924-485B-82CE-2C093F1A5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8808052C-FFCC-408E-B3BB-AD46B0756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E7492AA-AE83-49D8-99D8-5C33CE443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22158FA-E76F-4EFF-B51E-4D4F1791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8672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29A8DE9E-32DD-4DC0-97A8-B16835F1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145CFC21-02A5-43A3-8913-A62AA94F7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AB0712B-7F8A-41A1-AFF2-ECE0301ED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D635-7B4D-40D1-BB73-8D1DB21CF9CF}" type="datetimeFigureOut">
              <a:rPr lang="pt-BR" smtClean="0"/>
              <a:pPr/>
              <a:t>23/09/2022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41D23DC-A6A6-4439-9943-3CF047A9D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8A74DB61-8555-402C-A200-EE974D50C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EC88-4B26-4176-AC86-EAF86B61103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6875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clado de computador&#10;&#10;Descrição gerada automaticamente">
            <a:extLst>
              <a:ext uri="{FF2B5EF4-FFF2-40B4-BE49-F238E27FC236}">
                <a16:creationId xmlns:a16="http://schemas.microsoft.com/office/drawing/2014/main" xmlns="" id="{6C7BE698-7770-4BB3-BC8B-57237D0C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4" t="580" r="7290" b="13055"/>
          <a:stretch/>
        </p:blipFill>
        <p:spPr>
          <a:xfrm>
            <a:off x="-188686" y="0"/>
            <a:ext cx="12380686" cy="6858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98A4FAD-DC04-407C-8FD4-AC46C10162F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C5356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xmlns="" id="{8A322D4A-6290-491E-9A3E-FCE0CA6D1AF2}"/>
              </a:ext>
            </a:extLst>
          </p:cNvPr>
          <p:cNvGrpSpPr/>
          <p:nvPr/>
        </p:nvGrpSpPr>
        <p:grpSpPr>
          <a:xfrm>
            <a:off x="6980325" y="4822192"/>
            <a:ext cx="2152045" cy="2153662"/>
            <a:chOff x="10211434" y="5424984"/>
            <a:chExt cx="2152045" cy="2153662"/>
          </a:xfrm>
        </p:grpSpPr>
        <p:pic>
          <p:nvPicPr>
            <p:cNvPr id="7" name="Imagem 6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xmlns="" id="{AFFA9C8D-C754-4BDB-9B5F-D7D81D68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985" b="89940" l="9767" r="89932">
                          <a14:foregroundMark x1="34936" y1="46321" x2="35011" y2="46772"/>
                          <a14:foregroundMark x1="35162" y1="48949" x2="35162" y2="49775"/>
                          <a14:foregroundMark x1="34636" y1="47523" x2="34861" y2="48348"/>
                          <a14:foregroundMark x1="33959" y1="48649" x2="33959" y2="48649"/>
                          <a14:foregroundMark x1="34560" y1="47598" x2="34636" y2="48574"/>
                          <a14:foregroundMark x1="49962" y1="45195" x2="49962" y2="45195"/>
                          <a14:foregroundMark x1="53043" y1="45120" x2="53268" y2="46246"/>
                          <a14:foregroundMark x1="58302" y1="45270" x2="58603" y2="45495"/>
                          <a14:foregroundMark x1="61533" y1="46697" x2="61533" y2="46997"/>
                          <a14:foregroundMark x1="63636" y1="42868" x2="63261" y2="43243"/>
                          <a14:foregroundMark x1="49737" y1="47222" x2="49737" y2="47222"/>
                          <a14:foregroundMark x1="68069" y1="47523" x2="68069" y2="47523"/>
                          <a14:foregroundMark x1="68820" y1="45420" x2="68820" y2="45420"/>
                          <a14:foregroundMark x1="71976" y1="48799" x2="71976" y2="48799"/>
                          <a14:foregroundMark x1="67618" y1="49099" x2="67618" y2="49099"/>
                          <a14:foregroundMark x1="69196" y1="44670" x2="69196" y2="44670"/>
                          <a14:foregroundMark x1="73629" y1="45796" x2="73629" y2="45796"/>
                          <a14:foregroundMark x1="77836" y1="45120" x2="77836" y2="45270"/>
                          <a14:foregroundMark x1="83171" y1="44745" x2="83171" y2="44745"/>
                          <a14:foregroundMark x1="79489" y1="44745" x2="79790" y2="44745"/>
                          <a14:foregroundMark x1="87303" y1="44069" x2="87528" y2="44520"/>
                          <a14:foregroundMark x1="9767" y1="43018" x2="9842" y2="43919"/>
                          <a14:foregroundMark x1="9767" y1="29505" x2="9767" y2="29505"/>
                          <a14:foregroundMark x1="22615" y1="47673" x2="22314" y2="47523"/>
                          <a14:foregroundMark x1="75958" y1="49099" x2="75958" y2="49099"/>
                          <a14:foregroundMark x1="80240" y1="48273" x2="80240" y2="48273"/>
                          <a14:foregroundMark x1="30203" y1="40465" x2="30203" y2="40465"/>
                          <a14:foregroundMark x1="30353" y1="40390" x2="30353" y2="40390"/>
                          <a14:foregroundMark x1="30278" y1="40691" x2="30278" y2="40691"/>
                          <a14:foregroundMark x1="30353" y1="40541" x2="30128" y2="40541"/>
                          <a14:foregroundMark x1="29977" y1="40541" x2="29977" y2="40541"/>
                          <a14:foregroundMark x1="29827" y1="41366" x2="29827" y2="41366"/>
                          <a14:foregroundMark x1="29677" y1="41366" x2="29677" y2="41366"/>
                          <a14:foregroundMark x1="29677" y1="41291" x2="29677" y2="41291"/>
                          <a14:foregroundMark x1="29827" y1="41441" x2="29827" y2="41441"/>
                          <a14:foregroundMark x1="29827" y1="41216" x2="29827" y2="41216"/>
                          <a14:foregroundMark x1="29827" y1="41366" x2="29827" y2="41366"/>
                          <a14:foregroundMark x1="29677" y1="41291" x2="29677" y2="41291"/>
                          <a14:foregroundMark x1="29827" y1="41366" x2="29827" y2="41366"/>
                          <a14:backgroundMark x1="57325" y1="47823" x2="56875" y2="47898"/>
                          <a14:backgroundMark x1="69497" y1="45946" x2="69497" y2="45946"/>
                          <a14:backgroundMark x1="70173" y1="44895" x2="70173" y2="44895"/>
                          <a14:backgroundMark x1="70323" y1="45345" x2="70248" y2="45270"/>
                          <a14:backgroundMark x1="83696" y1="46096" x2="83696" y2="46096"/>
                          <a14:backgroundMark x1="29902" y1="41291" x2="29902" y2="41291"/>
                        </a14:backgroundRemoval>
                      </a14:imgEffect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11434" y="5424984"/>
              <a:ext cx="2152045" cy="2153662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xmlns="" id="{13C3DA51-D6BB-47E7-A799-5A5885203782}"/>
                </a:ext>
              </a:extLst>
            </p:cNvPr>
            <p:cNvSpPr/>
            <p:nvPr/>
          </p:nvSpPr>
          <p:spPr>
            <a:xfrm rot="18487444">
              <a:off x="10816273" y="6278721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948B2E7F-C849-48E2-8084-9543A4C65191}"/>
              </a:ext>
            </a:extLst>
          </p:cNvPr>
          <p:cNvSpPr txBox="1"/>
          <p:nvPr/>
        </p:nvSpPr>
        <p:spPr>
          <a:xfrm>
            <a:off x="962359" y="2185451"/>
            <a:ext cx="85111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 smtClean="0">
                <a:solidFill>
                  <a:srgbClr val="F16F00"/>
                </a:solidFill>
                <a:latin typeface="Segoe UI Variable Text Semibold" pitchFamily="2" charset="0"/>
                <a:ea typeface="Microsoft JhengHei Light" panose="020B0304030504040204" pitchFamily="34" charset="-120"/>
              </a:rPr>
              <a:t>SATOBOST</a:t>
            </a:r>
            <a:endParaRPr lang="pt-BR" sz="8800" b="1" dirty="0">
              <a:solidFill>
                <a:srgbClr val="F16F00"/>
              </a:solidFill>
              <a:latin typeface="Segoe UI Variable Text Semibold" pitchFamily="2" charset="0"/>
              <a:ea typeface="Microsoft JhengHei Light" panose="020B0304030504040204" pitchFamily="34" charset="-12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4494B489-DA7A-4688-956C-74A3BC0C5A95}"/>
              </a:ext>
            </a:extLst>
          </p:cNvPr>
          <p:cNvSpPr txBox="1"/>
          <p:nvPr/>
        </p:nvSpPr>
        <p:spPr>
          <a:xfrm>
            <a:off x="1132114" y="3632001"/>
            <a:ext cx="553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Nome 1 | Nome 2 | Nome 3 | Nome 4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1D8077-E291-98B1-A8C5-21DC63E32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5799" y="5604390"/>
            <a:ext cx="2913501" cy="4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15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Elipse 89"/>
          <p:cNvSpPr/>
          <p:nvPr/>
        </p:nvSpPr>
        <p:spPr>
          <a:xfrm>
            <a:off x="2846172" y="4477266"/>
            <a:ext cx="1845276" cy="947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/>
          <p:cNvSpPr/>
          <p:nvPr/>
        </p:nvSpPr>
        <p:spPr>
          <a:xfrm>
            <a:off x="2710249" y="5593490"/>
            <a:ext cx="1845276" cy="947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/>
          <p:cNvSpPr/>
          <p:nvPr/>
        </p:nvSpPr>
        <p:spPr>
          <a:xfrm>
            <a:off x="786714" y="5498756"/>
            <a:ext cx="1845276" cy="947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/>
          <p:cNvSpPr/>
          <p:nvPr/>
        </p:nvSpPr>
        <p:spPr>
          <a:xfrm>
            <a:off x="766118" y="4423718"/>
            <a:ext cx="1845276" cy="947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391" y="1728906"/>
            <a:ext cx="1733407" cy="136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7243A1A-12E3-4A3E-9E75-8EA064C724D4}"/>
              </a:ext>
            </a:extLst>
          </p:cNvPr>
          <p:cNvSpPr/>
          <p:nvPr/>
        </p:nvSpPr>
        <p:spPr>
          <a:xfrm>
            <a:off x="512849" y="224867"/>
            <a:ext cx="152170" cy="800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78572E52-3C25-4F73-8AC0-34CF79909187}"/>
              </a:ext>
            </a:extLst>
          </p:cNvPr>
          <p:cNvSpPr/>
          <p:nvPr/>
        </p:nvSpPr>
        <p:spPr>
          <a:xfrm>
            <a:off x="-20781" y="0"/>
            <a:ext cx="1521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8C70D9D0-2597-461F-8E72-4751F38B6CF4}"/>
              </a:ext>
            </a:extLst>
          </p:cNvPr>
          <p:cNvSpPr txBox="1"/>
          <p:nvPr/>
        </p:nvSpPr>
        <p:spPr>
          <a:xfrm>
            <a:off x="858589" y="325595"/>
            <a:ext cx="5255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latin typeface="Segoe UI Variable Text Semibold" pitchFamily="2" charset="0"/>
                <a:ea typeface="Microsoft JhengHei Light" panose="020B0304030504040204" pitchFamily="34" charset="-120"/>
              </a:rPr>
              <a:t>MODELAGEM</a:t>
            </a:r>
            <a:endParaRPr lang="pt-BR" sz="4400" b="1" dirty="0">
              <a:latin typeface="Segoe UI Variable Text Semibold" pitchFamily="2" charset="0"/>
              <a:ea typeface="Microsoft JhengHei Light" panose="020B0304030504040204" pitchFamily="34" charset="-120"/>
            </a:endParaRPr>
          </a:p>
        </p:txBody>
      </p:sp>
      <p:pic>
        <p:nvPicPr>
          <p:cNvPr id="3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7CEFF07-A940-049F-9A53-BE0B9059FF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9985" b="89940" l="9767" r="89932">
                        <a14:foregroundMark x1="34936" y1="46321" x2="35011" y2="46772"/>
                        <a14:foregroundMark x1="35162" y1="48949" x2="35162" y2="49775"/>
                        <a14:foregroundMark x1="34636" y1="47523" x2="34861" y2="48348"/>
                        <a14:foregroundMark x1="33959" y1="48649" x2="33959" y2="48649"/>
                        <a14:foregroundMark x1="34560" y1="47598" x2="34636" y2="48574"/>
                        <a14:foregroundMark x1="49962" y1="45195" x2="49962" y2="45195"/>
                        <a14:foregroundMark x1="53043" y1="45120" x2="53268" y2="46246"/>
                        <a14:foregroundMark x1="58302" y1="45270" x2="58603" y2="45495"/>
                        <a14:foregroundMark x1="61533" y1="46697" x2="61533" y2="46997"/>
                        <a14:foregroundMark x1="63636" y1="42868" x2="63261" y2="43243"/>
                        <a14:foregroundMark x1="49737" y1="47222" x2="49737" y2="47222"/>
                        <a14:foregroundMark x1="68069" y1="47523" x2="68069" y2="47523"/>
                        <a14:foregroundMark x1="68820" y1="45420" x2="68820" y2="45420"/>
                        <a14:foregroundMark x1="71976" y1="48799" x2="71976" y2="48799"/>
                        <a14:foregroundMark x1="67618" y1="49099" x2="67618" y2="49099"/>
                        <a14:foregroundMark x1="69196" y1="44670" x2="69196" y2="44670"/>
                        <a14:foregroundMark x1="73629" y1="45796" x2="73629" y2="45796"/>
                        <a14:foregroundMark x1="77836" y1="45120" x2="77836" y2="45270"/>
                        <a14:foregroundMark x1="83171" y1="44745" x2="83171" y2="44745"/>
                        <a14:foregroundMark x1="79489" y1="44745" x2="79790" y2="44745"/>
                        <a14:foregroundMark x1="87303" y1="44069" x2="87528" y2="44520"/>
                        <a14:foregroundMark x1="9767" y1="43018" x2="9842" y2="43919"/>
                        <a14:foregroundMark x1="9767" y1="29505" x2="9767" y2="29505"/>
                        <a14:foregroundMark x1="22615" y1="47673" x2="22314" y2="47523"/>
                        <a14:foregroundMark x1="75958" y1="49099" x2="75958" y2="49099"/>
                        <a14:foregroundMark x1="80240" y1="48273" x2="80240" y2="48273"/>
                        <a14:foregroundMark x1="30203" y1="40465" x2="30203" y2="40465"/>
                        <a14:foregroundMark x1="30353" y1="40390" x2="30353" y2="40390"/>
                        <a14:foregroundMark x1="30278" y1="40691" x2="30278" y2="40691"/>
                        <a14:foregroundMark x1="30353" y1="40541" x2="30128" y2="40541"/>
                        <a14:foregroundMark x1="29977" y1="40541" x2="29977" y2="40541"/>
                        <a14:foregroundMark x1="29827" y1="41366" x2="29827" y2="41366"/>
                        <a14:foregroundMark x1="29677" y1="41366" x2="29677" y2="41366"/>
                        <a14:foregroundMark x1="29677" y1="41291" x2="29677" y2="41291"/>
                        <a14:foregroundMark x1="29827" y1="41441" x2="29827" y2="41441"/>
                        <a14:foregroundMark x1="29827" y1="41216" x2="29827" y2="41216"/>
                        <a14:foregroundMark x1="29827" y1="41366" x2="29827" y2="41366"/>
                        <a14:foregroundMark x1="29677" y1="41291" x2="29677" y2="41291"/>
                        <a14:foregroundMark x1="29827" y1="41366" x2="29827" y2="41366"/>
                        <a14:backgroundMark x1="57325" y1="47823" x2="56875" y2="47898"/>
                        <a14:backgroundMark x1="69497" y1="45946" x2="69497" y2="45946"/>
                        <a14:backgroundMark x1="70173" y1="44895" x2="70173" y2="44895"/>
                        <a14:backgroundMark x1="70323" y1="45345" x2="70248" y2="45270"/>
                        <a14:backgroundMark x1="83696" y1="46096" x2="83696" y2="46096"/>
                        <a14:backgroundMark x1="29902" y1="41291" x2="29902" y2="41291"/>
                      </a14:backgroundRemoval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89551" y="65971"/>
            <a:ext cx="1287720" cy="1288688"/>
          </a:xfrm>
          <a:prstGeom prst="rect">
            <a:avLst/>
          </a:prstGeom>
        </p:spPr>
      </p:pic>
      <p:grpSp>
        <p:nvGrpSpPr>
          <p:cNvPr id="34" name="Google Shape;2282;p117"/>
          <p:cNvGrpSpPr/>
          <p:nvPr/>
        </p:nvGrpSpPr>
        <p:grpSpPr>
          <a:xfrm>
            <a:off x="7958421" y="2562973"/>
            <a:ext cx="3769087" cy="2744613"/>
            <a:chOff x="1187400" y="2112981"/>
            <a:chExt cx="6769193" cy="2658220"/>
          </a:xfrm>
        </p:grpSpPr>
        <p:sp>
          <p:nvSpPr>
            <p:cNvPr id="35" name="Google Shape;2283;p117"/>
            <p:cNvSpPr/>
            <p:nvPr/>
          </p:nvSpPr>
          <p:spPr>
            <a:xfrm>
              <a:off x="3361056" y="2112981"/>
              <a:ext cx="2574324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GOOGLE</a:t>
              </a:r>
              <a:endParaRPr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2284;p117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NUPL</a:t>
              </a:r>
              <a:endParaRPr sz="1300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7" name="Google Shape;2285;p117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3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SOPR</a:t>
              </a:r>
              <a:endParaRPr sz="1300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8" name="Google Shape;2286;p117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VENDA</a:t>
              </a:r>
              <a:endParaRPr sz="1200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2287;p117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COMPRA</a:t>
              </a:r>
              <a:endParaRPr sz="900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0" name="Google Shape;2288;p117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2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VENDA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2289;p117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GB" sz="900" dirty="0" smtClean="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COMPRA</a:t>
              </a:r>
              <a:endParaRPr sz="900" dirty="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cxnSp>
          <p:nvCxnSpPr>
            <p:cNvPr id="42" name="Google Shape;2290;p117"/>
            <p:cNvCxnSpPr>
              <a:stCxn id="35" idx="2"/>
              <a:endCxn id="36" idx="0"/>
            </p:cNvCxnSpPr>
            <p:nvPr/>
          </p:nvCxnSpPr>
          <p:spPr>
            <a:xfrm rot="16200000" flipH="1">
              <a:off x="5058495" y="2145204"/>
              <a:ext cx="873519" cy="169407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2291;p117"/>
            <p:cNvCxnSpPr>
              <a:stCxn id="37" idx="0"/>
              <a:endCxn id="35" idx="2"/>
            </p:cNvCxnSpPr>
            <p:nvPr/>
          </p:nvCxnSpPr>
          <p:spPr>
            <a:xfrm rot="5400000" flipH="1" flipV="1">
              <a:off x="3288198" y="2068981"/>
              <a:ext cx="873519" cy="184652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" name="Google Shape;2292;p117"/>
            <p:cNvCxnSpPr>
              <a:stCxn id="37" idx="2"/>
              <a:endCxn id="39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" name="Google Shape;2293;p117"/>
            <p:cNvCxnSpPr>
              <a:stCxn id="38" idx="0"/>
              <a:endCxn id="37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2294;p117"/>
            <p:cNvCxnSpPr>
              <a:stCxn id="36" idx="2"/>
              <a:endCxn id="41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2295;p117"/>
            <p:cNvCxnSpPr>
              <a:stCxn id="40" idx="0"/>
              <a:endCxn id="36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9" name="Google Shape;2319;p117"/>
          <p:cNvSpPr txBox="1"/>
          <p:nvPr/>
        </p:nvSpPr>
        <p:spPr>
          <a:xfrm>
            <a:off x="8867589" y="3061285"/>
            <a:ext cx="108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ibre Franklin"/>
                <a:ea typeface="Libre Franklin"/>
                <a:cs typeface="Libre Franklin"/>
                <a:sym typeface="Libre Franklin"/>
              </a:rPr>
              <a:t>&gt; 55</a:t>
            </a: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1" name="Google Shape;2319;p117"/>
          <p:cNvSpPr txBox="1"/>
          <p:nvPr/>
        </p:nvSpPr>
        <p:spPr>
          <a:xfrm>
            <a:off x="10251546" y="4300151"/>
            <a:ext cx="63063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latin typeface="Libre Franklin"/>
                <a:ea typeface="Libre Franklin"/>
                <a:cs typeface="Libre Franklin"/>
                <a:sym typeface="Libre Franklin"/>
              </a:rPr>
              <a:t>&gt;</a:t>
            </a:r>
            <a:r>
              <a:rPr lang="en-GB" sz="1200" dirty="0" smtClean="0">
                <a:latin typeface="Libre Franklin"/>
                <a:ea typeface="Libre Franklin"/>
                <a:cs typeface="Libre Franklin"/>
                <a:sym typeface="Libre Franklin"/>
              </a:rPr>
              <a:t> 0.32</a:t>
            </a:r>
            <a:endParaRPr sz="1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2" name="Google Shape;2319;p117"/>
          <p:cNvSpPr txBox="1"/>
          <p:nvPr/>
        </p:nvSpPr>
        <p:spPr>
          <a:xfrm>
            <a:off x="10305091" y="3048928"/>
            <a:ext cx="1080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ibre Franklin"/>
                <a:ea typeface="Libre Franklin"/>
                <a:cs typeface="Libre Franklin"/>
                <a:sym typeface="Libre Franklin"/>
              </a:rPr>
              <a:t>&lt;</a:t>
            </a:r>
            <a:r>
              <a:rPr lang="en-GB" dirty="0" smtClean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dirty="0">
                <a:latin typeface="Libre Franklin"/>
                <a:ea typeface="Libre Franklin"/>
                <a:cs typeface="Libre Franklin"/>
                <a:sym typeface="Libre Franklin"/>
              </a:rPr>
              <a:t>55</a:t>
            </a: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3" name="Google Shape;2319;p117"/>
          <p:cNvSpPr txBox="1"/>
          <p:nvPr/>
        </p:nvSpPr>
        <p:spPr>
          <a:xfrm>
            <a:off x="11021783" y="4337220"/>
            <a:ext cx="63063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latin typeface="Libre Franklin"/>
                <a:ea typeface="Libre Franklin"/>
                <a:cs typeface="Libre Franklin"/>
                <a:sym typeface="Libre Franklin"/>
              </a:rPr>
              <a:t>&lt; 0.32</a:t>
            </a:r>
            <a:endParaRPr sz="1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4" name="Google Shape;2319;p117"/>
          <p:cNvSpPr txBox="1"/>
          <p:nvPr/>
        </p:nvSpPr>
        <p:spPr>
          <a:xfrm>
            <a:off x="8134421" y="4324865"/>
            <a:ext cx="63063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Libre Franklin"/>
                <a:ea typeface="Libre Franklin"/>
                <a:cs typeface="Libre Franklin"/>
                <a:sym typeface="Libre Franklin"/>
              </a:rPr>
              <a:t>&gt; </a:t>
            </a:r>
            <a:r>
              <a:rPr lang="en-GB" sz="1200" dirty="0" smtClean="0">
                <a:latin typeface="Libre Franklin"/>
                <a:ea typeface="Libre Franklin"/>
                <a:cs typeface="Libre Franklin"/>
                <a:sym typeface="Libre Franklin"/>
              </a:rPr>
              <a:t>1.03</a:t>
            </a:r>
            <a:endParaRPr sz="1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5" name="Google Shape;2319;p117"/>
          <p:cNvSpPr txBox="1"/>
          <p:nvPr/>
        </p:nvSpPr>
        <p:spPr>
          <a:xfrm>
            <a:off x="8937610" y="4328982"/>
            <a:ext cx="63063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latin typeface="Libre Franklin"/>
                <a:ea typeface="Libre Franklin"/>
                <a:cs typeface="Libre Franklin"/>
                <a:sym typeface="Libre Franklin"/>
              </a:rPr>
              <a:t>&lt; 1.03</a:t>
            </a:r>
            <a:endParaRPr sz="1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7" name="Google Shape;2319;p117"/>
          <p:cNvSpPr txBox="1"/>
          <p:nvPr/>
        </p:nvSpPr>
        <p:spPr>
          <a:xfrm>
            <a:off x="1177566" y="5602656"/>
            <a:ext cx="1080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Spent Output Profit Ratio (SOPR)</a:t>
            </a:r>
            <a:endParaRPr sz="120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8" name="Google Shape;2319;p117"/>
          <p:cNvSpPr txBox="1"/>
          <p:nvPr/>
        </p:nvSpPr>
        <p:spPr>
          <a:xfrm>
            <a:off x="3158768" y="5606775"/>
            <a:ext cx="1080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 Trends (GOOGLE)</a:t>
            </a:r>
          </a:p>
        </p:txBody>
      </p:sp>
      <p:sp>
        <p:nvSpPr>
          <p:cNvPr id="79" name="Google Shape;2319;p117"/>
          <p:cNvSpPr txBox="1"/>
          <p:nvPr/>
        </p:nvSpPr>
        <p:spPr>
          <a:xfrm>
            <a:off x="3162886" y="4630593"/>
            <a:ext cx="1080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Coin Days Destroyed (CDD)</a:t>
            </a:r>
          </a:p>
        </p:txBody>
      </p:sp>
      <p:sp>
        <p:nvSpPr>
          <p:cNvPr id="80" name="Google Shape;2319;p117"/>
          <p:cNvSpPr txBox="1"/>
          <p:nvPr/>
        </p:nvSpPr>
        <p:spPr>
          <a:xfrm>
            <a:off x="1198162" y="4478192"/>
            <a:ext cx="1080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 Unrealized Profit-Loss (NUPL)</a:t>
            </a:r>
            <a:endParaRPr sz="1200" dirty="0">
              <a:solidFill>
                <a:schemeClr val="bg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" name="Seta para baixo 82"/>
          <p:cNvSpPr/>
          <p:nvPr/>
        </p:nvSpPr>
        <p:spPr>
          <a:xfrm rot="20554008" flipH="1" flipV="1">
            <a:off x="2405256" y="3093249"/>
            <a:ext cx="1124911" cy="1298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5" name="Conector angulado 84"/>
          <p:cNvCxnSpPr/>
          <p:nvPr/>
        </p:nvCxnSpPr>
        <p:spPr>
          <a:xfrm>
            <a:off x="3665838" y="2314832"/>
            <a:ext cx="5362832" cy="50250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/>
          <p:cNvSpPr txBox="1"/>
          <p:nvPr/>
        </p:nvSpPr>
        <p:spPr>
          <a:xfrm>
            <a:off x="3657600" y="1878227"/>
            <a:ext cx="19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Validação Cruzada</a:t>
            </a:r>
            <a:endParaRPr lang="pt-BR" dirty="0"/>
          </a:p>
        </p:txBody>
      </p:sp>
      <p:sp>
        <p:nvSpPr>
          <p:cNvPr id="87" name="CaixaDeTexto 86"/>
          <p:cNvSpPr txBox="1"/>
          <p:nvPr/>
        </p:nvSpPr>
        <p:spPr>
          <a:xfrm>
            <a:off x="6347252" y="2870885"/>
            <a:ext cx="250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Transformações Lineares</a:t>
            </a:r>
            <a:endParaRPr lang="pt-BR" dirty="0"/>
          </a:p>
        </p:txBody>
      </p:sp>
      <p:sp>
        <p:nvSpPr>
          <p:cNvPr id="94" name="CaixaDeTexto 93"/>
          <p:cNvSpPr txBox="1"/>
          <p:nvPr/>
        </p:nvSpPr>
        <p:spPr>
          <a:xfrm>
            <a:off x="9712411" y="1927654"/>
            <a:ext cx="154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Deixa bonito</a:t>
            </a:r>
            <a:endParaRPr lang="pt-BR" dirty="0"/>
          </a:p>
        </p:txBody>
      </p:sp>
      <p:sp>
        <p:nvSpPr>
          <p:cNvPr id="95" name="CaixaDeTexto 94"/>
          <p:cNvSpPr txBox="1"/>
          <p:nvPr/>
        </p:nvSpPr>
        <p:spPr>
          <a:xfrm>
            <a:off x="4810897" y="4826675"/>
            <a:ext cx="21995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É como se eu tivesse colocando bolinhas dentro da caixa, tipo o cientista das meninas </a:t>
            </a:r>
            <a:r>
              <a:rPr lang="pt-BR" dirty="0" err="1" smtClean="0"/>
              <a:t>superpoderosas</a:t>
            </a:r>
            <a:r>
              <a:rPr lang="pt-BR" dirty="0" smtClean="0"/>
              <a:t> (foto do lado)</a:t>
            </a:r>
            <a:endParaRPr lang="pt-BR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54795" y="5469924"/>
            <a:ext cx="2062530" cy="167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6592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: Cantos Diagonais Arredondados 18">
            <a:extLst>
              <a:ext uri="{FF2B5EF4-FFF2-40B4-BE49-F238E27FC236}">
                <a16:creationId xmlns:a16="http://schemas.microsoft.com/office/drawing/2014/main" xmlns="" id="{1594A5FD-EDDC-47B5-AC46-2DAF36BC5FE1}"/>
              </a:ext>
            </a:extLst>
          </p:cNvPr>
          <p:cNvSpPr/>
          <p:nvPr/>
        </p:nvSpPr>
        <p:spPr>
          <a:xfrm>
            <a:off x="660602" y="1324435"/>
            <a:ext cx="3705452" cy="323850"/>
          </a:xfrm>
          <a:prstGeom prst="round2DiagRect">
            <a:avLst/>
          </a:prstGeom>
          <a:solidFill>
            <a:srgbClr val="4E5156"/>
          </a:solidFill>
          <a:ln>
            <a:solidFill>
              <a:srgbClr val="4E5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Look</a:t>
            </a:r>
            <a:r>
              <a:rPr lang="pt-BR" dirty="0" err="1" smtClean="0"/>
              <a:t>-Ahead</a:t>
            </a:r>
            <a:r>
              <a:rPr lang="pt-BR" dirty="0" smtClean="0"/>
              <a:t> e </a:t>
            </a:r>
            <a:r>
              <a:rPr lang="pt-BR" dirty="0" err="1" smtClean="0"/>
              <a:t>Survivorship</a:t>
            </a:r>
            <a:r>
              <a:rPr lang="pt-BR" dirty="0" smtClean="0"/>
              <a:t> Bias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D7243A1A-12E3-4A3E-9E75-8EA064C724D4}"/>
              </a:ext>
            </a:extLst>
          </p:cNvPr>
          <p:cNvSpPr/>
          <p:nvPr/>
        </p:nvSpPr>
        <p:spPr>
          <a:xfrm>
            <a:off x="512849" y="224867"/>
            <a:ext cx="152170" cy="800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78572E52-3C25-4F73-8AC0-34CF79909187}"/>
              </a:ext>
            </a:extLst>
          </p:cNvPr>
          <p:cNvSpPr/>
          <p:nvPr/>
        </p:nvSpPr>
        <p:spPr>
          <a:xfrm>
            <a:off x="-20781" y="0"/>
            <a:ext cx="15217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8C70D9D0-2597-461F-8E72-4751F38B6CF4}"/>
              </a:ext>
            </a:extLst>
          </p:cNvPr>
          <p:cNvSpPr txBox="1"/>
          <p:nvPr/>
        </p:nvSpPr>
        <p:spPr>
          <a:xfrm>
            <a:off x="858589" y="325595"/>
            <a:ext cx="5255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latin typeface="Segoe UI Variable Text Semibold" pitchFamily="2" charset="0"/>
                <a:ea typeface="Microsoft JhengHei Light" panose="020B0304030504040204" pitchFamily="34" charset="-120"/>
              </a:rPr>
              <a:t>BACKTESTING</a:t>
            </a:r>
            <a:endParaRPr lang="pt-BR" sz="4400" b="1" dirty="0">
              <a:latin typeface="Segoe UI Variable Text Semibold" pitchFamily="2" charset="0"/>
              <a:ea typeface="Microsoft JhengHei Light" panose="020B0304030504040204" pitchFamily="34" charset="-120"/>
            </a:endParaRPr>
          </a:p>
        </p:txBody>
      </p:sp>
      <p:pic>
        <p:nvPicPr>
          <p:cNvPr id="3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xmlns="" id="{67CEFF07-A940-049F-9A53-BE0B9059F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9985" b="89940" l="9767" r="89932">
                        <a14:foregroundMark x1="34936" y1="46321" x2="35011" y2="46772"/>
                        <a14:foregroundMark x1="35162" y1="48949" x2="35162" y2="49775"/>
                        <a14:foregroundMark x1="34636" y1="47523" x2="34861" y2="48348"/>
                        <a14:foregroundMark x1="33959" y1="48649" x2="33959" y2="48649"/>
                        <a14:foregroundMark x1="34560" y1="47598" x2="34636" y2="48574"/>
                        <a14:foregroundMark x1="49962" y1="45195" x2="49962" y2="45195"/>
                        <a14:foregroundMark x1="53043" y1="45120" x2="53268" y2="46246"/>
                        <a14:foregroundMark x1="58302" y1="45270" x2="58603" y2="45495"/>
                        <a14:foregroundMark x1="61533" y1="46697" x2="61533" y2="46997"/>
                        <a14:foregroundMark x1="63636" y1="42868" x2="63261" y2="43243"/>
                        <a14:foregroundMark x1="49737" y1="47222" x2="49737" y2="47222"/>
                        <a14:foregroundMark x1="68069" y1="47523" x2="68069" y2="47523"/>
                        <a14:foregroundMark x1="68820" y1="45420" x2="68820" y2="45420"/>
                        <a14:foregroundMark x1="71976" y1="48799" x2="71976" y2="48799"/>
                        <a14:foregroundMark x1="67618" y1="49099" x2="67618" y2="49099"/>
                        <a14:foregroundMark x1="69196" y1="44670" x2="69196" y2="44670"/>
                        <a14:foregroundMark x1="73629" y1="45796" x2="73629" y2="45796"/>
                        <a14:foregroundMark x1="77836" y1="45120" x2="77836" y2="45270"/>
                        <a14:foregroundMark x1="83171" y1="44745" x2="83171" y2="44745"/>
                        <a14:foregroundMark x1="79489" y1="44745" x2="79790" y2="44745"/>
                        <a14:foregroundMark x1="87303" y1="44069" x2="87528" y2="44520"/>
                        <a14:foregroundMark x1="9767" y1="43018" x2="9842" y2="43919"/>
                        <a14:foregroundMark x1="9767" y1="29505" x2="9767" y2="29505"/>
                        <a14:foregroundMark x1="22615" y1="47673" x2="22314" y2="47523"/>
                        <a14:foregroundMark x1="75958" y1="49099" x2="75958" y2="49099"/>
                        <a14:foregroundMark x1="80240" y1="48273" x2="80240" y2="48273"/>
                        <a14:foregroundMark x1="30203" y1="40465" x2="30203" y2="40465"/>
                        <a14:foregroundMark x1="30353" y1="40390" x2="30353" y2="40390"/>
                        <a14:foregroundMark x1="30278" y1="40691" x2="30278" y2="40691"/>
                        <a14:foregroundMark x1="30353" y1="40541" x2="30128" y2="40541"/>
                        <a14:foregroundMark x1="29977" y1="40541" x2="29977" y2="40541"/>
                        <a14:foregroundMark x1="29827" y1="41366" x2="29827" y2="41366"/>
                        <a14:foregroundMark x1="29677" y1="41366" x2="29677" y2="41366"/>
                        <a14:foregroundMark x1="29677" y1="41291" x2="29677" y2="41291"/>
                        <a14:foregroundMark x1="29827" y1="41441" x2="29827" y2="41441"/>
                        <a14:foregroundMark x1="29827" y1="41216" x2="29827" y2="41216"/>
                        <a14:foregroundMark x1="29827" y1="41366" x2="29827" y2="41366"/>
                        <a14:foregroundMark x1="29677" y1="41291" x2="29677" y2="41291"/>
                        <a14:foregroundMark x1="29827" y1="41366" x2="29827" y2="41366"/>
                        <a14:backgroundMark x1="57325" y1="47823" x2="56875" y2="47898"/>
                        <a14:backgroundMark x1="69497" y1="45946" x2="69497" y2="45946"/>
                        <a14:backgroundMark x1="70173" y1="44895" x2="70173" y2="44895"/>
                        <a14:backgroundMark x1="70323" y1="45345" x2="70248" y2="45270"/>
                        <a14:backgroundMark x1="83696" y1="46096" x2="83696" y2="46096"/>
                        <a14:backgroundMark x1="29902" y1="41291" x2="29902" y2="41291"/>
                      </a14:backgroundRemoval>
                    </a14:imgEffect>
                    <a14:imgEffect>
                      <a14:brightnessContrast bright="-10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89551" y="65971"/>
            <a:ext cx="1287720" cy="1288688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C7A6F774-5288-4D14-846B-2FB47B4E68D6}"/>
              </a:ext>
            </a:extLst>
          </p:cNvPr>
          <p:cNvSpPr/>
          <p:nvPr/>
        </p:nvSpPr>
        <p:spPr>
          <a:xfrm>
            <a:off x="512863" y="1120547"/>
            <a:ext cx="390525" cy="390525"/>
          </a:xfrm>
          <a:prstGeom prst="rect">
            <a:avLst/>
          </a:prstGeom>
          <a:solidFill>
            <a:srgbClr val="F16F00"/>
          </a:solidFill>
          <a:ln>
            <a:solidFill>
              <a:srgbClr val="F16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2899719" y="2388972"/>
            <a:ext cx="48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Teste: </a:t>
            </a:r>
            <a:r>
              <a:rPr lang="pt-BR" dirty="0" smtClean="0"/>
              <a:t>08/05/2017 a 30/07/2021</a:t>
            </a:r>
            <a:endParaRPr lang="pt-BR" dirty="0"/>
          </a:p>
        </p:txBody>
      </p:sp>
      <p:sp>
        <p:nvSpPr>
          <p:cNvPr id="35" name="Retângulo: Cantos Diagonais Arredondados 18">
            <a:extLst>
              <a:ext uri="{FF2B5EF4-FFF2-40B4-BE49-F238E27FC236}">
                <a16:creationId xmlns:a16="http://schemas.microsoft.com/office/drawing/2014/main" xmlns="" id="{1594A5FD-EDDC-47B5-AC46-2DAF36BC5FE1}"/>
              </a:ext>
            </a:extLst>
          </p:cNvPr>
          <p:cNvSpPr/>
          <p:nvPr/>
        </p:nvSpPr>
        <p:spPr>
          <a:xfrm>
            <a:off x="7249475" y="3679512"/>
            <a:ext cx="3705452" cy="323850"/>
          </a:xfrm>
          <a:prstGeom prst="round2DiagRect">
            <a:avLst/>
          </a:prstGeom>
          <a:solidFill>
            <a:srgbClr val="4E5156"/>
          </a:solidFill>
          <a:ln>
            <a:solidFill>
              <a:srgbClr val="4E51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Overfitting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xmlns="" id="{C7A6F774-5288-4D14-846B-2FB47B4E68D6}"/>
              </a:ext>
            </a:extLst>
          </p:cNvPr>
          <p:cNvSpPr/>
          <p:nvPr/>
        </p:nvSpPr>
        <p:spPr>
          <a:xfrm>
            <a:off x="7101736" y="3475624"/>
            <a:ext cx="390525" cy="390525"/>
          </a:xfrm>
          <a:prstGeom prst="rect">
            <a:avLst/>
          </a:prstGeom>
          <a:solidFill>
            <a:srgbClr val="F16F00"/>
          </a:solidFill>
          <a:ln>
            <a:solidFill>
              <a:srgbClr val="F16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7157283" y="4365109"/>
            <a:ext cx="4819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Realização de </a:t>
            </a:r>
            <a:r>
              <a:rPr lang="pt-BR" i="1" dirty="0" err="1" smtClean="0"/>
              <a:t>pruning</a:t>
            </a:r>
            <a:r>
              <a:rPr lang="pt-BR" i="1" dirty="0" smtClean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podagem</a:t>
            </a:r>
            <a:r>
              <a:rPr lang="pt-BR" dirty="0" smtClean="0"/>
              <a:t>)</a:t>
            </a:r>
          </a:p>
          <a:p>
            <a:r>
              <a:rPr lang="pt-BR" dirty="0" smtClean="0"/>
              <a:t>(coloca imagem de corte de árvore)</a:t>
            </a:r>
          </a:p>
          <a:p>
            <a:endParaRPr lang="pt-BR" dirty="0" smtClean="0"/>
          </a:p>
          <a:p>
            <a:r>
              <a:rPr lang="pt-BR" dirty="0" err="1" smtClean="0"/>
              <a:t>Hiperparâmetros</a:t>
            </a:r>
            <a:r>
              <a:rPr lang="pt-BR" dirty="0" smtClean="0"/>
              <a:t> otimizados: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dirty="0" err="1" smtClean="0">
                <a:latin typeface="Libre Franklin"/>
                <a:ea typeface="Libre Franklin"/>
                <a:cs typeface="Libre Franklin"/>
                <a:sym typeface="Libre Franklin"/>
              </a:rPr>
              <a:t>Profundidade</a:t>
            </a:r>
            <a:r>
              <a:rPr lang="en-GB" dirty="0" smtClean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dirty="0" err="1" smtClean="0">
                <a:latin typeface="Libre Franklin"/>
                <a:ea typeface="Libre Franklin"/>
                <a:cs typeface="Libre Franklin"/>
                <a:sym typeface="Libre Franklin"/>
              </a:rPr>
              <a:t>máxima</a:t>
            </a:r>
            <a:r>
              <a:rPr lang="en-GB" dirty="0" smtClean="0">
                <a:latin typeface="Libre Franklin"/>
                <a:ea typeface="Libre Franklin"/>
                <a:cs typeface="Libre Franklin"/>
                <a:sym typeface="Libre Franklin"/>
              </a:rPr>
              <a:t>: 10</a:t>
            </a:r>
          </a:p>
          <a:p>
            <a:pPr lvl="0">
              <a:buFont typeface="Arial" pitchFamily="34" charset="0"/>
              <a:buChar char="•"/>
            </a:pP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 Mínimo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de amostras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por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decisão final: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50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 Mínimo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de amostras por nova divisão: 5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Máximo de decisões distintas: </a:t>
            </a:r>
            <a:r>
              <a:rPr lang="pt-BR" dirty="0" smtClean="0">
                <a:latin typeface="Libre Franklin"/>
                <a:ea typeface="Libre Franklin"/>
                <a:cs typeface="Libre Franklin"/>
                <a:sym typeface="Libre Franklin"/>
              </a:rPr>
              <a:t>10</a:t>
            </a:r>
            <a:endParaRPr lang="pt-BR" dirty="0" smtClean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" name="Google Shape;2347;p118"/>
          <p:cNvSpPr txBox="1"/>
          <p:nvPr/>
        </p:nvSpPr>
        <p:spPr>
          <a:xfrm>
            <a:off x="3790107" y="3979355"/>
            <a:ext cx="2195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" name="Google Shape;2348;p118"/>
          <p:cNvSpPr txBox="1"/>
          <p:nvPr/>
        </p:nvSpPr>
        <p:spPr>
          <a:xfrm>
            <a:off x="3790107" y="4430455"/>
            <a:ext cx="2195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1" name="Google Shape;2349;p118"/>
          <p:cNvSpPr txBox="1"/>
          <p:nvPr/>
        </p:nvSpPr>
        <p:spPr>
          <a:xfrm>
            <a:off x="3790107" y="4880780"/>
            <a:ext cx="21951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241" y="1293590"/>
            <a:ext cx="2445479" cy="210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387" y="3255525"/>
            <a:ext cx="4888964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3" name="Conector de seta reta 42"/>
          <p:cNvCxnSpPr/>
          <p:nvPr/>
        </p:nvCxnSpPr>
        <p:spPr>
          <a:xfrm rot="5400000" flipH="1" flipV="1">
            <a:off x="1470453" y="3027409"/>
            <a:ext cx="584890" cy="16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 rot="5400000" flipH="1" flipV="1">
            <a:off x="4296032" y="3043881"/>
            <a:ext cx="42013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/>
          <p:cNvSpPr txBox="1"/>
          <p:nvPr/>
        </p:nvSpPr>
        <p:spPr>
          <a:xfrm>
            <a:off x="374821" y="1997675"/>
            <a:ext cx="342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Treino: </a:t>
            </a:r>
            <a:r>
              <a:rPr lang="pt-BR" dirty="0" smtClean="0"/>
              <a:t>01/02/2011 a 17/05/2017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1202724" y="4926226"/>
            <a:ext cx="3422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Faz essa figura com os elementos do </a:t>
            </a:r>
            <a:r>
              <a:rPr lang="pt-BR" dirty="0" err="1" smtClean="0"/>
              <a:t>ppt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6034216" y="646669"/>
            <a:ext cx="342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Tira o fundo branco disso e deixar no canto </a:t>
            </a:r>
            <a:r>
              <a:rPr lang="pt-BR" dirty="0" err="1" smtClean="0"/>
              <a:t>so</a:t>
            </a:r>
            <a:r>
              <a:rPr lang="pt-BR" dirty="0" smtClean="0"/>
              <a:t> pros caras saberem </a:t>
            </a:r>
            <a:r>
              <a:rPr lang="pt-BR" dirty="0" err="1" smtClean="0"/>
              <a:t>qq</a:t>
            </a:r>
            <a:r>
              <a:rPr lang="pt-BR" dirty="0" smtClean="0"/>
              <a:t> eu usei, </a:t>
            </a:r>
            <a:r>
              <a:rPr lang="pt-BR" dirty="0" err="1" smtClean="0"/>
              <a:t>vo</a:t>
            </a:r>
            <a:r>
              <a:rPr lang="pt-BR" dirty="0" smtClean="0"/>
              <a:t> nem citar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96592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clado de computador&#10;&#10;Descrição gerada automaticamente">
            <a:extLst>
              <a:ext uri="{FF2B5EF4-FFF2-40B4-BE49-F238E27FC236}">
                <a16:creationId xmlns:a16="http://schemas.microsoft.com/office/drawing/2014/main" xmlns="" id="{6C7BE698-7770-4BB3-BC8B-57237D0C25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4" t="580" r="7290" b="13055"/>
          <a:stretch/>
        </p:blipFill>
        <p:spPr>
          <a:xfrm>
            <a:off x="-188686" y="0"/>
            <a:ext cx="12380686" cy="6858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98A4FAD-DC04-407C-8FD4-AC46C10162F4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rgbClr val="4C5356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6">
            <a:extLst>
              <a:ext uri="{FF2B5EF4-FFF2-40B4-BE49-F238E27FC236}">
                <a16:creationId xmlns:a16="http://schemas.microsoft.com/office/drawing/2014/main" xmlns="" id="{8A322D4A-6290-491E-9A3E-FCE0CA6D1AF2}"/>
              </a:ext>
            </a:extLst>
          </p:cNvPr>
          <p:cNvGrpSpPr/>
          <p:nvPr/>
        </p:nvGrpSpPr>
        <p:grpSpPr>
          <a:xfrm>
            <a:off x="6980325" y="4822192"/>
            <a:ext cx="2152045" cy="2153662"/>
            <a:chOff x="10211434" y="5424984"/>
            <a:chExt cx="2152045" cy="2153662"/>
          </a:xfrm>
        </p:grpSpPr>
        <p:pic>
          <p:nvPicPr>
            <p:cNvPr id="7" name="Imagem 6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xmlns="" id="{AFFA9C8D-C754-4BDB-9B5F-D7D81D68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9985" b="89940" l="9767" r="89932">
                          <a14:foregroundMark x1="34936" y1="46321" x2="35011" y2="46772"/>
                          <a14:foregroundMark x1="35162" y1="48949" x2="35162" y2="49775"/>
                          <a14:foregroundMark x1="34636" y1="47523" x2="34861" y2="48348"/>
                          <a14:foregroundMark x1="33959" y1="48649" x2="33959" y2="48649"/>
                          <a14:foregroundMark x1="34560" y1="47598" x2="34636" y2="48574"/>
                          <a14:foregroundMark x1="49962" y1="45195" x2="49962" y2="45195"/>
                          <a14:foregroundMark x1="53043" y1="45120" x2="53268" y2="46246"/>
                          <a14:foregroundMark x1="58302" y1="45270" x2="58603" y2="45495"/>
                          <a14:foregroundMark x1="61533" y1="46697" x2="61533" y2="46997"/>
                          <a14:foregroundMark x1="63636" y1="42868" x2="63261" y2="43243"/>
                          <a14:foregroundMark x1="49737" y1="47222" x2="49737" y2="47222"/>
                          <a14:foregroundMark x1="68069" y1="47523" x2="68069" y2="47523"/>
                          <a14:foregroundMark x1="68820" y1="45420" x2="68820" y2="45420"/>
                          <a14:foregroundMark x1="71976" y1="48799" x2="71976" y2="48799"/>
                          <a14:foregroundMark x1="67618" y1="49099" x2="67618" y2="49099"/>
                          <a14:foregroundMark x1="69196" y1="44670" x2="69196" y2="44670"/>
                          <a14:foregroundMark x1="73629" y1="45796" x2="73629" y2="45796"/>
                          <a14:foregroundMark x1="77836" y1="45120" x2="77836" y2="45270"/>
                          <a14:foregroundMark x1="83171" y1="44745" x2="83171" y2="44745"/>
                          <a14:foregroundMark x1="79489" y1="44745" x2="79790" y2="44745"/>
                          <a14:foregroundMark x1="87303" y1="44069" x2="87528" y2="44520"/>
                          <a14:foregroundMark x1="9767" y1="43018" x2="9842" y2="43919"/>
                          <a14:foregroundMark x1="9767" y1="29505" x2="9767" y2="29505"/>
                          <a14:foregroundMark x1="22615" y1="47673" x2="22314" y2="47523"/>
                          <a14:foregroundMark x1="75958" y1="49099" x2="75958" y2="49099"/>
                          <a14:foregroundMark x1="80240" y1="48273" x2="80240" y2="48273"/>
                          <a14:foregroundMark x1="30203" y1="40465" x2="30203" y2="40465"/>
                          <a14:foregroundMark x1="30353" y1="40390" x2="30353" y2="40390"/>
                          <a14:foregroundMark x1="30278" y1="40691" x2="30278" y2="40691"/>
                          <a14:foregroundMark x1="30353" y1="40541" x2="30128" y2="40541"/>
                          <a14:foregroundMark x1="29977" y1="40541" x2="29977" y2="40541"/>
                          <a14:foregroundMark x1="29827" y1="41366" x2="29827" y2="41366"/>
                          <a14:foregroundMark x1="29677" y1="41366" x2="29677" y2="41366"/>
                          <a14:foregroundMark x1="29677" y1="41291" x2="29677" y2="41291"/>
                          <a14:foregroundMark x1="29827" y1="41441" x2="29827" y2="41441"/>
                          <a14:foregroundMark x1="29827" y1="41216" x2="29827" y2="41216"/>
                          <a14:foregroundMark x1="29827" y1="41366" x2="29827" y2="41366"/>
                          <a14:foregroundMark x1="29677" y1="41291" x2="29677" y2="41291"/>
                          <a14:foregroundMark x1="29827" y1="41366" x2="29827" y2="41366"/>
                          <a14:backgroundMark x1="57325" y1="47823" x2="56875" y2="47898"/>
                          <a14:backgroundMark x1="69497" y1="45946" x2="69497" y2="45946"/>
                          <a14:backgroundMark x1="70173" y1="44895" x2="70173" y2="44895"/>
                          <a14:backgroundMark x1="70323" y1="45345" x2="70248" y2="45270"/>
                          <a14:backgroundMark x1="83696" y1="46096" x2="83696" y2="46096"/>
                          <a14:backgroundMark x1="29902" y1="41291" x2="29902" y2="41291"/>
                        </a14:backgroundRemoval>
                      </a14:imgEffect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11434" y="5424984"/>
              <a:ext cx="2152045" cy="2153662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xmlns="" id="{13C3DA51-D6BB-47E7-A799-5A5885203782}"/>
                </a:ext>
              </a:extLst>
            </p:cNvPr>
            <p:cNvSpPr/>
            <p:nvPr/>
          </p:nvSpPr>
          <p:spPr>
            <a:xfrm rot="18487444">
              <a:off x="10816273" y="6278721"/>
              <a:ext cx="45719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xmlns="" id="{948B2E7F-C849-48E2-8084-9543A4C65191}"/>
              </a:ext>
            </a:extLst>
          </p:cNvPr>
          <p:cNvSpPr txBox="1"/>
          <p:nvPr/>
        </p:nvSpPr>
        <p:spPr>
          <a:xfrm>
            <a:off x="962359" y="2185451"/>
            <a:ext cx="55372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 err="1" smtClean="0">
                <a:solidFill>
                  <a:srgbClr val="F16F00"/>
                </a:solidFill>
                <a:latin typeface="Segoe UI Variable Text Semibold" pitchFamily="2" charset="0"/>
                <a:ea typeface="Microsoft JhengHei Light" panose="020B0304030504040204" pitchFamily="34" charset="-120"/>
              </a:rPr>
              <a:t>Q&amp;A</a:t>
            </a:r>
            <a:endParaRPr lang="pt-BR" sz="8800" b="1" dirty="0">
              <a:solidFill>
                <a:srgbClr val="F16F00"/>
              </a:solidFill>
              <a:latin typeface="Segoe UI Variable Text Semibold" pitchFamily="2" charset="0"/>
              <a:ea typeface="Microsoft JhengHei Light" panose="020B03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1D8077-E291-98B1-A8C5-21DC63E320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5799" y="5604390"/>
            <a:ext cx="2913501" cy="43422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69773" y="3847070"/>
            <a:ext cx="2314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Pode arrumar do seu jeito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15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181</Words>
  <Application>Microsoft Office PowerPoint</Application>
  <PresentationFormat>Personalizar</PresentationFormat>
  <Paragraphs>41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5" baseType="lpstr">
      <vt:lpstr>Tema do Office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Augusto Scassiotti</dc:creator>
  <cp:lastModifiedBy>Bruno Marcelino</cp:lastModifiedBy>
  <cp:revision>39</cp:revision>
  <dcterms:created xsi:type="dcterms:W3CDTF">2022-09-21T23:15:05Z</dcterms:created>
  <dcterms:modified xsi:type="dcterms:W3CDTF">2022-09-24T05:41:30Z</dcterms:modified>
</cp:coreProperties>
</file>